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316" r:id="rId3"/>
    <p:sldId id="317" r:id="rId4"/>
    <p:sldId id="318" r:id="rId5"/>
    <p:sldId id="286" r:id="rId6"/>
    <p:sldId id="294" r:id="rId7"/>
    <p:sldId id="293" r:id="rId8"/>
    <p:sldId id="331" r:id="rId9"/>
    <p:sldId id="295" r:id="rId10"/>
    <p:sldId id="330" r:id="rId11"/>
    <p:sldId id="283" r:id="rId12"/>
    <p:sldId id="287" r:id="rId13"/>
    <p:sldId id="288" r:id="rId14"/>
    <p:sldId id="315" r:id="rId15"/>
    <p:sldId id="314" r:id="rId16"/>
    <p:sldId id="320" r:id="rId17"/>
    <p:sldId id="321" r:id="rId18"/>
    <p:sldId id="322" r:id="rId19"/>
    <p:sldId id="323" r:id="rId20"/>
    <p:sldId id="324" r:id="rId21"/>
    <p:sldId id="327" r:id="rId22"/>
    <p:sldId id="325" r:id="rId23"/>
    <p:sldId id="326" r:id="rId24"/>
    <p:sldId id="328" r:id="rId25"/>
    <p:sldId id="329" r:id="rId26"/>
  </p:sldIdLst>
  <p:sldSz cx="12195175" cy="6859588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86868"/>
    <a:srgbClr val="FFFFFF"/>
    <a:srgbClr val="A65858"/>
    <a:srgbClr val="E2EEF2"/>
    <a:srgbClr val="B2D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2" autoAdjust="0"/>
  </p:normalViewPr>
  <p:slideViewPr>
    <p:cSldViewPr>
      <p:cViewPr varScale="1">
        <p:scale>
          <a:sx n="108" d="100"/>
          <a:sy n="108" d="100"/>
        </p:scale>
        <p:origin x="942" y="108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26.11.2020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  <a:endParaRPr lang="de-DE" noProof="0" dirty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71.png"/><Relationship Id="rId12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s://cpacs.d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../../../../CPACS_3_2_build/doc/CPACS%20Documentation.c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1.sv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9.png"/><Relationship Id="rId5" Type="http://schemas.openxmlformats.org/officeDocument/2006/relationships/image" Target="../media/image12.png"/><Relationship Id="rId15" Type="http://schemas.openxmlformats.org/officeDocument/2006/relationships/image" Target="../media/image93.sv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R-SL/CPACS_Seminar" TargetMode="External"/><Relationship Id="rId2" Type="http://schemas.openxmlformats.org/officeDocument/2006/relationships/hyperlink" Target="https://github.com/DLR-SL/CPACS/tree/develop/developm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CPACS Introduction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Optimization</a:t>
            </a: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Sensitivity</a:t>
            </a:r>
            <a:endParaRPr lang="en-US" sz="900" b="1" kern="0" dirty="0">
              <a:solidFill>
                <a:prstClr val="white"/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 rot="16200000">
            <a:off x="1524612" y="3050636"/>
            <a:ext cx="1927798" cy="2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rPr>
              <a:t>Iteration </a:t>
            </a:r>
            <a:r>
              <a: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Meta-Model</a:t>
            </a:r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Datenbank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MDA System</a:t>
            </a: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Requirements</a:t>
            </a: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Parameter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5" name="Line 12"/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uppieren 8"/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83" name="Gruppieren 6"/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4" name="Rectangle 64"/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2</a:t>
                </a:r>
              </a:p>
            </p:txBody>
          </p:sp>
          <p:sp>
            <p:nvSpPr>
              <p:cNvPr id="85" name="Rectangle 65"/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n</a:t>
                </a:r>
              </a:p>
            </p:txBody>
          </p:sp>
          <p:sp>
            <p:nvSpPr>
              <p:cNvPr id="86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7" name="Line 68"/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 1</a:t>
                </a:r>
              </a:p>
            </p:txBody>
          </p:sp>
          <p:sp>
            <p:nvSpPr>
              <p:cNvPr id="89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</p:grpSp>
      </p:grp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Design Optimization</a:t>
            </a: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Assessment</a:t>
            </a: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>
              <a:solidFill>
                <a:prstClr val="black"/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grpSp>
        <p:nvGrpSpPr>
          <p:cNvPr id="93" name="Gruppieren 2"/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4" name="Line 9"/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102" name="Gruppieren 7"/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6" name="Scale txt"/>
              <p:cNvSpPr txBox="1">
                <a:spLocks/>
              </p:cNvSpPr>
              <p:nvPr/>
            </p:nvSpPr>
            <p:spPr>
              <a:xfrm>
                <a:off x="4761361" y="1770842"/>
                <a:ext cx="25880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 Modelling</a:t>
                </a:r>
              </a:p>
            </p:txBody>
          </p:sp>
          <p:sp>
            <p:nvSpPr>
              <p:cNvPr id="107" name="Rectangle 6"/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Loads</a:t>
                </a:r>
              </a:p>
            </p:txBody>
          </p:sp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Aerodynamics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Structure</a:t>
                </a:r>
                <a:endPara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</p:grpSp>
        <p:pic>
          <p:nvPicPr>
            <p:cNvPr id="103" name="Picture 24" descr="test081500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3" descr="AVLloads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2" descr="ESEL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28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Fidelity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Euler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3D Panel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Lifting_Line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" name="Fig Fidelity"/>
          <p:cNvGrpSpPr/>
          <p:nvPr/>
        </p:nvGrpSpPr>
        <p:grpSpPr>
          <a:xfrm>
            <a:off x="9596674" y="1814358"/>
            <a:ext cx="1830698" cy="3343628"/>
            <a:chOff x="8490767" y="2148253"/>
            <a:chExt cx="1196023" cy="2471242"/>
          </a:xfrm>
        </p:grpSpPr>
        <p:pic>
          <p:nvPicPr>
            <p:cNvPr id="114" name="Picture 3" descr="VSAmo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5600"/>
            <a:stretch>
              <a:fillRect/>
            </a:stretch>
          </p:blipFill>
          <p:spPr bwMode="auto">
            <a:xfrm>
              <a:off x="8490767" y="2908482"/>
              <a:ext cx="1181393" cy="97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2" descr="LILImob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8" t="2667" r="703" b="6918"/>
            <a:stretch>
              <a:fillRect/>
            </a:stretch>
          </p:blipFill>
          <p:spPr bwMode="auto">
            <a:xfrm>
              <a:off x="8490767" y="2148253"/>
              <a:ext cx="1196023" cy="97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 descr="EDGEmob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8267"/>
            <a:stretch>
              <a:fillRect/>
            </a:stretch>
          </p:blipFill>
          <p:spPr bwMode="auto">
            <a:xfrm>
              <a:off x="8490768" y="3668711"/>
              <a:ext cx="1181393" cy="9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Fleet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geogr_dT_d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00" name="Picture 13" descr="test08150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6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35" y="1151944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41"/>
          <p:cNvGrpSpPr/>
          <p:nvPr/>
        </p:nvGrpSpPr>
        <p:grpSpPr>
          <a:xfrm>
            <a:off x="8044501" y="1025921"/>
            <a:ext cx="559139" cy="532513"/>
            <a:chOff x="9181039" y="182783"/>
            <a:chExt cx="1512168" cy="1440160"/>
          </a:xfrm>
        </p:grpSpPr>
        <p:sp>
          <p:nvSpPr>
            <p:cNvPr id="8" name="Ellipse 42"/>
            <p:cNvSpPr/>
            <p:nvPr/>
          </p:nvSpPr>
          <p:spPr>
            <a:xfrm>
              <a:off x="9181039" y="182783"/>
              <a:ext cx="1512168" cy="144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43"/>
            <p:cNvCxnSpPr/>
            <p:nvPr/>
          </p:nvCxnSpPr>
          <p:spPr>
            <a:xfrm>
              <a:off x="9402491" y="380566"/>
              <a:ext cx="1069264" cy="1018345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XML Schema Definition (XSD)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XS.D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disciplinary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runways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subcomponents</a:t>
            </a:r>
            <a:b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(high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tanks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ribs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spars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beams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stringers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decks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cabin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aisles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doors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~1000 type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6269021" y="2311280"/>
            <a:ext cx="5455215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CPACS </a:t>
            </a:r>
            <a:r>
              <a:rPr lang="de-DE" sz="1200" b="1" dirty="0" err="1"/>
              <a:t>is</a:t>
            </a:r>
            <a:r>
              <a:rPr lang="de-DE" sz="1200" b="1" dirty="0"/>
              <a:t> not</a:t>
            </a:r>
            <a:r>
              <a:rPr lang="de-DE" sz="1200" dirty="0"/>
              <a:t> a </a:t>
            </a:r>
            <a:r>
              <a:rPr lang="de-DE" sz="1200" dirty="0" err="1"/>
              <a:t>tool</a:t>
            </a:r>
            <a:endParaRPr lang="de-DE" sz="1200" dirty="0"/>
          </a:p>
          <a:p>
            <a:r>
              <a:rPr lang="de-DE" sz="1200" dirty="0"/>
              <a:t>CPACS </a:t>
            </a:r>
            <a:r>
              <a:rPr lang="de-DE" sz="1200" dirty="0" err="1"/>
              <a:t>does</a:t>
            </a:r>
            <a:r>
              <a:rPr lang="de-DE" sz="1200" dirty="0"/>
              <a:t> not </a:t>
            </a:r>
            <a:r>
              <a:rPr lang="de-DE" sz="1200" dirty="0" err="1"/>
              <a:t>contain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lvl="1"/>
            <a:r>
              <a:rPr lang="de-DE" sz="1200" dirty="0" err="1"/>
              <a:t>It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not </a:t>
            </a:r>
            <a:r>
              <a:rPr lang="de-DE" sz="1200" dirty="0" err="1"/>
              <a:t>compute</a:t>
            </a:r>
            <a:r>
              <a:rPr lang="de-DE" sz="1200" dirty="0"/>
              <a:t>, </a:t>
            </a:r>
            <a:r>
              <a:rPr lang="de-DE" sz="1200" dirty="0" err="1"/>
              <a:t>show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do </a:t>
            </a:r>
            <a:r>
              <a:rPr lang="de-DE" sz="1200" dirty="0" err="1"/>
              <a:t>anything</a:t>
            </a:r>
            <a:endParaRPr lang="de-DE" sz="1200" dirty="0"/>
          </a:p>
          <a:p>
            <a:endParaRPr lang="de-DE" sz="1200" dirty="0"/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CPACS is the enabler for collaborative aircraft design 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366812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5" name="Scale txt"/>
          <p:cNvSpPr txBox="1">
            <a:spLocks/>
          </p:cNvSpPr>
          <p:nvPr/>
        </p:nvSpPr>
        <p:spPr>
          <a:xfrm>
            <a:off x="6269023" y="1709057"/>
            <a:ext cx="3251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CPACS is not: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</p:spTree>
    <p:extLst>
      <p:ext uri="{BB962C8B-B14F-4D97-AF65-F5344CB8AC3E}">
        <p14:creationId xmlns:p14="http://schemas.microsoft.com/office/powerpoint/2010/main" val="23470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 </a:t>
            </a:r>
            <a:r>
              <a:rPr lang="de-DE" dirty="0" err="1"/>
              <a:t>eco</a:t>
            </a:r>
            <a:r>
              <a:rPr lang="de-DE" dirty="0"/>
              <a:t>-system</a:t>
            </a:r>
            <a:br>
              <a:rPr lang="de-DE" dirty="0"/>
            </a:br>
            <a:r>
              <a:rPr lang="de-DE" b="0" dirty="0" err="1"/>
              <a:t>documentation</a:t>
            </a:r>
            <a:r>
              <a:rPr lang="de-DE" b="0" dirty="0"/>
              <a:t>, </a:t>
            </a:r>
            <a:r>
              <a:rPr lang="de-DE" b="0" dirty="0" err="1"/>
              <a:t>support</a:t>
            </a:r>
            <a:r>
              <a:rPr lang="de-DE" b="0" dirty="0"/>
              <a:t>, </a:t>
            </a:r>
            <a:r>
              <a:rPr lang="de-DE" b="0" dirty="0" err="1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forum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newsletter, online help, link to other parts of eco-system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0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 via XML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56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37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/>
          <p:cNvSpPr/>
          <p:nvPr/>
        </p:nvSpPr>
        <p:spPr>
          <a:xfrm>
            <a:off x="463575" y="2732236"/>
            <a:ext cx="11111762" cy="3361853"/>
          </a:xfrm>
          <a:prstGeom prst="roundRect">
            <a:avLst>
              <a:gd name="adj" fmla="val 5334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XML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/>
          <a:stretch/>
        </p:blipFill>
        <p:spPr bwMode="auto">
          <a:xfrm>
            <a:off x="4513411" y="1426295"/>
            <a:ext cx="319476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552972" y="2882761"/>
            <a:ext cx="11022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80"/>
                </a:solidFill>
                <a:latin typeface="Consolas"/>
              </a:rPr>
              <a:t>&lt;?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xml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version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encoding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"UTF-8"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?&gt;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  <a:latin typeface="Consolas"/>
              </a:rPr>
              <a:t>xmlns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"http://www.w3.org/aircraft_schema"         	</a:t>
            </a:r>
            <a:r>
              <a:rPr lang="de-DE" i="1" dirty="0" err="1">
                <a:solidFill>
                  <a:schemeClr val="bg1">
                    <a:lumMod val="85000"/>
                  </a:schemeClr>
                </a:solidFill>
                <a:latin typeface="Consolas"/>
              </a:rPr>
              <a:t>xmlns:xsi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="http://www.w3.org/2001/XMLSchema-instance"  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	</a:t>
            </a:r>
            <a:r>
              <a:rPr lang="de-DE" i="1" dirty="0" err="1">
                <a:solidFill>
                  <a:srgbClr val="7F007F"/>
                </a:solidFill>
                <a:latin typeface="Consolas"/>
              </a:rPr>
              <a:t>xsi:schemaLocation</a:t>
            </a:r>
            <a:r>
              <a:rPr lang="de-DE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"http://www.w3.org/aircraft_schema aircraft_schema.xsd 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3F7F7F"/>
                </a:solidFill>
                <a:latin typeface="Consolas"/>
              </a:rPr>
              <a:t> </a:t>
            </a:r>
            <a:r>
              <a:rPr lang="de-DE" dirty="0" err="1">
                <a:solidFill>
                  <a:srgbClr val="7F007F"/>
                </a:solidFill>
                <a:latin typeface="Consolas"/>
              </a:rPr>
              <a:t>uID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=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 err="1">
                <a:solidFill>
                  <a:srgbClr val="2A00FF"/>
                </a:solidFill>
                <a:latin typeface="Consolas"/>
              </a:rPr>
              <a:t>fuselageRandomID</a:t>
            </a:r>
            <a:r>
              <a:rPr lang="de-DE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de-DE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>
                <a:solidFill>
                  <a:srgbClr val="000000"/>
                </a:solidFill>
                <a:latin typeface="Consolas"/>
              </a:rPr>
              <a:t>5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diameter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fuselages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r>
              <a:rPr lang="de-DE" dirty="0" err="1">
                <a:solidFill>
                  <a:srgbClr val="000000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wings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de-DE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de-DE" dirty="0" err="1">
                <a:solidFill>
                  <a:srgbClr val="3F7F7F"/>
                </a:solidFill>
                <a:latin typeface="Consolas"/>
              </a:rPr>
              <a:t>aircraft</a:t>
            </a:r>
            <a:r>
              <a:rPr lang="de-DE" dirty="0">
                <a:solidFill>
                  <a:srgbClr val="008080"/>
                </a:solidFill>
                <a:latin typeface="Consolas"/>
              </a:rPr>
              <a:t>&gt;</a:t>
            </a:r>
            <a:endParaRPr lang="de-DE" dirty="0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92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26707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780453" y="3290500"/>
            <a:ext cx="8667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Elements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7" y="3717826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780453" y="3760301"/>
            <a:ext cx="166526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  <a:cs typeface="Arial" pitchFamily="34" charset="0"/>
              </a:rPr>
              <a:t>Simple </a:t>
            </a:r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  <a:cs typeface="Arial" pitchFamily="34" charset="0"/>
              </a:rPr>
              <a:t>Complex</a:t>
            </a:r>
            <a:r>
              <a:rPr lang="de-DE" dirty="0">
                <a:latin typeface="+mj-lt"/>
                <a:cs typeface="Arial" pitchFamily="34" charset="0"/>
              </a:rPr>
              <a:t> </a:t>
            </a:r>
            <a:r>
              <a:rPr lang="de-DE" dirty="0" err="1">
                <a:latin typeface="+mj-lt"/>
                <a:cs typeface="Arial" pitchFamily="34" charset="0"/>
              </a:rPr>
              <a:t>types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7" y="3171825"/>
            <a:ext cx="685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5948805" y="3242875"/>
            <a:ext cx="9972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Occurence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2909886"/>
            <a:ext cx="11525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3898801"/>
            <a:ext cx="11334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88" y="4869954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9553972" y="3265169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all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553972" y="4198451"/>
            <a:ext cx="607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choice</a:t>
            </a:r>
            <a:endParaRPr lang="de-DE" dirty="0">
              <a:latin typeface="+mj-lt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553971" y="5160079"/>
            <a:ext cx="899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>
                <a:latin typeface="+mj-lt"/>
                <a:cs typeface="Arial" pitchFamily="34" charset="0"/>
              </a:rPr>
              <a:t>sequence</a:t>
            </a:r>
            <a:endParaRPr lang="de-DE" dirty="0">
              <a:latin typeface="+mj-lt"/>
              <a:cs typeface="Arial" pitchFamily="34" charset="0"/>
            </a:endParaRP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97" y="4772629"/>
            <a:ext cx="28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2780453" y="4790725"/>
            <a:ext cx="9341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271833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bgerundetes Rechteck 26"/>
          <p:cNvSpPr/>
          <p:nvPr/>
        </p:nvSpPr>
        <p:spPr>
          <a:xfrm>
            <a:off x="480963" y="1197546"/>
            <a:ext cx="10657184" cy="1440160"/>
          </a:xfrm>
          <a:prstGeom prst="roundRect">
            <a:avLst>
              <a:gd name="adj" fmla="val 1203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>
            <a:no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XSD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4" y="1449969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330"/>
          <a:stretch/>
        </p:blipFill>
        <p:spPr bwMode="auto">
          <a:xfrm>
            <a:off x="4513412" y="1426295"/>
            <a:ext cx="315183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"/>
          <a:stretch/>
        </p:blipFill>
        <p:spPr bwMode="auto">
          <a:xfrm>
            <a:off x="552972" y="1413570"/>
            <a:ext cx="399759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alde_ma\Desktop\pi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7" y="3248596"/>
            <a:ext cx="10112945" cy="12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0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5124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4" t="49247" r="44566" b="47434"/>
          <a:stretch/>
        </p:blipFill>
        <p:spPr bwMode="auto">
          <a:xfrm>
            <a:off x="9500690" y="549474"/>
            <a:ext cx="2487214" cy="44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5541" r="1462" b="6682"/>
          <a:stretch/>
        </p:blipFill>
        <p:spPr bwMode="auto">
          <a:xfrm>
            <a:off x="1489075" y="1053530"/>
            <a:ext cx="9255222" cy="536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gende mit Linie 1 (Rahmen und Markierungsleiste) 1"/>
          <p:cNvSpPr/>
          <p:nvPr/>
        </p:nvSpPr>
        <p:spPr>
          <a:xfrm>
            <a:off x="3937347" y="1629594"/>
            <a:ext cx="1872208" cy="288032"/>
          </a:xfrm>
          <a:prstGeom prst="accentBorderCallout1">
            <a:avLst>
              <a:gd name="adj1" fmla="val 18750"/>
              <a:gd name="adj2" fmla="val -8333"/>
              <a:gd name="adj3" fmla="val -51883"/>
              <a:gd name="adj4" fmla="val -4544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Element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name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Legende mit Linie 1 (Rahmen und Markierungsleiste) 14"/>
          <p:cNvSpPr/>
          <p:nvPr/>
        </p:nvSpPr>
        <p:spPr>
          <a:xfrm>
            <a:off x="3289275" y="2349674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37157"/>
              <a:gd name="adj4" fmla="val -4043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Type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element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Legende mit Linie 1 (Rahmen und Markierungsleiste) 15"/>
          <p:cNvSpPr/>
          <p:nvPr/>
        </p:nvSpPr>
        <p:spPr>
          <a:xfrm>
            <a:off x="3732135" y="2781722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143322"/>
              <a:gd name="adj4" fmla="val -4155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Parents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Legende mit Linie 1 (Rahmen und Markierungsleiste) 16"/>
          <p:cNvSpPr/>
          <p:nvPr/>
        </p:nvSpPr>
        <p:spPr>
          <a:xfrm>
            <a:off x="3740422" y="309792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291266"/>
              <a:gd name="adj4" fmla="val -6770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Children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Legende mit Linie 1 (Rahmen und Markierungsleiste) 17"/>
          <p:cNvSpPr/>
          <p:nvPr/>
        </p:nvSpPr>
        <p:spPr>
          <a:xfrm>
            <a:off x="4873451" y="4077866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Occurences</a:t>
            </a:r>
            <a:endParaRPr lang="de-DE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Legende mit Linie 1 (Rahmen und Markierungsleiste) 19"/>
          <p:cNvSpPr/>
          <p:nvPr/>
        </p:nvSpPr>
        <p:spPr>
          <a:xfrm>
            <a:off x="8185819" y="4086250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75513"/>
              <a:gd name="adj4" fmla="val -273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Description</a:t>
            </a:r>
          </a:p>
        </p:txBody>
      </p:sp>
      <p:sp>
        <p:nvSpPr>
          <p:cNvPr id="21" name="Legende mit Linie 1 (Rahmen und Markierungsleiste) 20"/>
          <p:cNvSpPr/>
          <p:nvPr/>
        </p:nvSpPr>
        <p:spPr>
          <a:xfrm>
            <a:off x="3793331" y="5446018"/>
            <a:ext cx="2376264" cy="288032"/>
          </a:xfrm>
          <a:prstGeom prst="accentBorderCallout1">
            <a:avLst>
              <a:gd name="adj1" fmla="val 18750"/>
              <a:gd name="adj2" fmla="val -8333"/>
              <a:gd name="adj3" fmla="val -174143"/>
              <a:gd name="adj4" fmla="val -3968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7986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61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7" t="10097" r="18749" b="18365"/>
          <a:stretch/>
        </p:blipFill>
        <p:spPr bwMode="auto">
          <a:xfrm>
            <a:off x="913011" y="1593923"/>
            <a:ext cx="4104456" cy="26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5691573" y="2526354"/>
            <a:ext cx="1349883" cy="1489467"/>
            <a:chOff x="6234199" y="2471264"/>
            <a:chExt cx="1349883" cy="1489467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" t="12401" r="11627" b="15716"/>
            <a:stretch/>
          </p:blipFill>
          <p:spPr bwMode="auto">
            <a:xfrm>
              <a:off x="6716871" y="2471264"/>
              <a:ext cx="365978" cy="478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810" y="2664211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82849" y="3295317"/>
              <a:ext cx="501233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23" y="3003255"/>
              <a:ext cx="491074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199" y="3195600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32" b="11676"/>
            <a:stretch/>
          </p:blipFill>
          <p:spPr bwMode="auto">
            <a:xfrm>
              <a:off x="7082849" y="2706019"/>
              <a:ext cx="481447" cy="52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Gestreifter Pfeil nach rechts 5"/>
          <p:cNvSpPr/>
          <p:nvPr/>
        </p:nvSpPr>
        <p:spPr>
          <a:xfrm>
            <a:off x="624979" y="2985973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Gestreifter Pfeil nach rechts 21"/>
          <p:cNvSpPr/>
          <p:nvPr/>
        </p:nvSpPr>
        <p:spPr>
          <a:xfrm>
            <a:off x="7493964" y="2985973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t="28318" r="7335" b="5015"/>
          <a:stretch/>
        </p:blipFill>
        <p:spPr bwMode="auto">
          <a:xfrm>
            <a:off x="8091328" y="553799"/>
            <a:ext cx="3874556" cy="171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1" t="39999" r="33316" b="27327"/>
          <a:stretch/>
        </p:blipFill>
        <p:spPr bwMode="auto">
          <a:xfrm>
            <a:off x="9049915" y="2136371"/>
            <a:ext cx="2571034" cy="20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4" b="64986"/>
          <a:stretch/>
        </p:blipFill>
        <p:spPr bwMode="auto">
          <a:xfrm>
            <a:off x="5691854" y="981522"/>
            <a:ext cx="1538012" cy="14423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94832" y="2625687"/>
            <a:ext cx="458139" cy="1196803"/>
            <a:chOff x="94832" y="2625687"/>
            <a:chExt cx="458139" cy="1196803"/>
          </a:xfrm>
        </p:grpSpPr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3" y="2625687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32" y="3157076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Gestreifter Pfeil nach rechts 30"/>
          <p:cNvSpPr/>
          <p:nvPr/>
        </p:nvSpPr>
        <p:spPr>
          <a:xfrm>
            <a:off x="5169867" y="3177980"/>
            <a:ext cx="288032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8185819" y="2717107"/>
            <a:ext cx="949213" cy="1196803"/>
            <a:chOff x="6865662" y="4725326"/>
            <a:chExt cx="949213" cy="1196803"/>
          </a:xfrm>
        </p:grpSpPr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273" y="4725326"/>
              <a:ext cx="421528" cy="570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662" y="5256715"/>
              <a:ext cx="458139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801" y="4963370"/>
              <a:ext cx="491074" cy="66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Gestreifter Pfeil nach rechts 35"/>
          <p:cNvSpPr/>
          <p:nvPr/>
        </p:nvSpPr>
        <p:spPr>
          <a:xfrm rot="5400000">
            <a:off x="9087745" y="5198573"/>
            <a:ext cx="1506160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Nach oben gekrümmter Pfeil 6"/>
          <p:cNvSpPr/>
          <p:nvPr/>
        </p:nvSpPr>
        <p:spPr>
          <a:xfrm flipH="1">
            <a:off x="6540223" y="4163930"/>
            <a:ext cx="2355799" cy="504812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Grafik 10" descr="Glühbirne und Zahnrad">
            <a:extLst>
              <a:ext uri="{FF2B5EF4-FFF2-40B4-BE49-F238E27FC236}">
                <a16:creationId xmlns:a16="http://schemas.microsoft.com/office/drawing/2014/main" id="{AF88EACC-0FE1-4E83-B976-35065DDE9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728" y="2089165"/>
            <a:ext cx="457200" cy="457200"/>
          </a:xfrm>
          <a:prstGeom prst="rect">
            <a:avLst/>
          </a:prstGeom>
        </p:spPr>
      </p:pic>
      <p:pic>
        <p:nvPicPr>
          <p:cNvPr id="19" name="Grafik 18" descr="Verärgertes Gesicht ohne Füllung">
            <a:extLst>
              <a:ext uri="{FF2B5EF4-FFF2-40B4-BE49-F238E27FC236}">
                <a16:creationId xmlns:a16="http://schemas.microsoft.com/office/drawing/2014/main" id="{85AC68A8-2D5C-442F-AB8D-A1B77660A9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939" y="2371011"/>
            <a:ext cx="377813" cy="3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1" grpId="0" animBg="1"/>
      <p:bldP spid="3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0" t="19151" r="11046" b="16666"/>
          <a:stretch/>
        </p:blipFill>
        <p:spPr bwMode="auto">
          <a:xfrm>
            <a:off x="298845" y="2970099"/>
            <a:ext cx="376408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6153" name="Picture 9" descr="E-Mail - Das Rechenzentrum betreut die Infrastruktur de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36" y="3903388"/>
            <a:ext cx="947353" cy="7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43397" y="4531980"/>
            <a:ext cx="1514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 err="1">
                <a:latin typeface="+mj-lt"/>
                <a:cs typeface="Arial" pitchFamily="34" charset="0"/>
              </a:rPr>
              <a:t>Pre</a:t>
            </a:r>
            <a:r>
              <a:rPr lang="de-DE" dirty="0">
                <a:latin typeface="+mj-lt"/>
                <a:cs typeface="Arial" pitchFamily="34" charset="0"/>
              </a:rPr>
              <a:t>-Release </a:t>
            </a:r>
            <a:r>
              <a:rPr lang="de-DE" dirty="0" err="1">
                <a:latin typeface="+mj-lt"/>
                <a:cs typeface="Arial" pitchFamily="34" charset="0"/>
              </a:rPr>
              <a:t>anouncement</a:t>
            </a:r>
            <a:endParaRPr lang="de-DE" dirty="0">
              <a:latin typeface="+mj-lt"/>
              <a:cs typeface="Arial" pitchFamily="34" charset="0"/>
            </a:endParaRPr>
          </a:p>
        </p:txBody>
      </p:sp>
      <p:sp>
        <p:nvSpPr>
          <p:cNvPr id="39" name="Gestreifter Pfeil nach rechts 38"/>
          <p:cNvSpPr/>
          <p:nvPr/>
        </p:nvSpPr>
        <p:spPr>
          <a:xfrm>
            <a:off x="4369395" y="3912460"/>
            <a:ext cx="720079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Gestreifter Pfeil nach rechts 37"/>
          <p:cNvSpPr/>
          <p:nvPr/>
        </p:nvSpPr>
        <p:spPr>
          <a:xfrm rot="5400000">
            <a:off x="510847" y="1710725"/>
            <a:ext cx="1506160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Gestreifter Pfeil nach rechts 39"/>
          <p:cNvSpPr/>
          <p:nvPr/>
        </p:nvSpPr>
        <p:spPr>
          <a:xfrm>
            <a:off x="6457627" y="3892445"/>
            <a:ext cx="1296144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29984" r="22619" b="5201"/>
          <a:stretch/>
        </p:blipFill>
        <p:spPr bwMode="auto">
          <a:xfrm>
            <a:off x="7537747" y="629338"/>
            <a:ext cx="4083871" cy="272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Magis Tempo Wall Clock | AmbienteDirec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37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65" y="3765034"/>
            <a:ext cx="877752" cy="8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estreifter Pfeil nach rechts 40"/>
          <p:cNvSpPr/>
          <p:nvPr/>
        </p:nvSpPr>
        <p:spPr>
          <a:xfrm rot="18878096">
            <a:off x="8562130" y="3404566"/>
            <a:ext cx="570836" cy="55781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525926" y="4642786"/>
            <a:ext cx="1514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>
                <a:latin typeface="+mj-lt"/>
                <a:cs typeface="Arial" pitchFamily="34" charset="0"/>
              </a:rPr>
              <a:t>&gt; 4 </a:t>
            </a:r>
            <a:r>
              <a:rPr lang="de-DE" dirty="0" err="1">
                <a:latin typeface="+mj-lt"/>
                <a:cs typeface="Arial" pitchFamily="34" charset="0"/>
              </a:rPr>
              <a:t>weeks</a:t>
            </a:r>
            <a:endParaRPr lang="de-DE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8" grpId="0" animBg="1"/>
      <p:bldP spid="40" grpId="0" animBg="1"/>
      <p:bldP spid="41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1129035" y="2061642"/>
            <a:ext cx="655519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2"/>
              </a:rPr>
              <a:t>https://github.com/DLR-SL/CPACS/tree/develop/development</a:t>
            </a:r>
            <a:endParaRPr lang="de-DE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  <a:hlinkClick r:id="rId3"/>
              </a:rPr>
              <a:t>https://github.com/DLR-SL/CPACS_Seminar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5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Operations</a:t>
            </a:r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Aerodynamics</a:t>
            </a:r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On board systems</a:t>
            </a:r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Flight control</a:t>
            </a:r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Management </a:t>
            </a:r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Propulsion</a:t>
            </a:r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Structure</a:t>
            </a:r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Material </a:t>
            </a:r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Mission performance</a:t>
            </a:r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Library</a:t>
            </a:r>
            <a:b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functions: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51FF12-38C3-4750-A173-FBCBA7B93A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B2F508-07C6-49C6-B1D1-9B074CCA98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7" descr="https://rcenvironment.de/images/rce-logo.png">
            <a:extLst>
              <a:ext uri="{FF2B5EF4-FFF2-40B4-BE49-F238E27FC236}">
                <a16:creationId xmlns:a16="http://schemas.microsoft.com/office/drawing/2014/main" id="{6D3FBB76-30DB-49E0-A9CA-2D8E0E34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3" y="1279239"/>
            <a:ext cx="140847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C02187A-D112-4A72-A5A5-84E61E81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01" y="1269554"/>
            <a:ext cx="648072" cy="73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D:\Programme\openAD\logo.png">
            <a:extLst>
              <a:ext uri="{FF2B5EF4-FFF2-40B4-BE49-F238E27FC236}">
                <a16:creationId xmlns:a16="http://schemas.microsoft.com/office/drawing/2014/main" id="{C0B10D7B-36B9-4B82-820B-5B275C47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63" y="1303206"/>
            <a:ext cx="722581" cy="4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DEAFB6F-CC68-4CDC-BCCA-24BB78F522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980" y="2163299"/>
            <a:ext cx="3096344" cy="925825"/>
          </a:xfrm>
        </p:spPr>
        <p:txBody>
          <a:bodyPr/>
          <a:lstStyle/>
          <a:p>
            <a:r>
              <a:rPr lang="en-US" sz="1400" u="sng" dirty="0">
                <a:latin typeface="+mj-lt"/>
              </a:rPr>
              <a:t>Tool integration framework</a:t>
            </a:r>
          </a:p>
          <a:p>
            <a:r>
              <a:rPr lang="en-US" sz="1400" dirty="0">
                <a:latin typeface="+mj-lt"/>
              </a:rPr>
              <a:t>Supports data exchange via CPACS files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9976604-C884-439F-BABE-8CE8ADC9FB0A}"/>
              </a:ext>
            </a:extLst>
          </p:cNvPr>
          <p:cNvSpPr txBox="1">
            <a:spLocks/>
          </p:cNvSpPr>
          <p:nvPr/>
        </p:nvSpPr>
        <p:spPr bwMode="auto">
          <a:xfrm>
            <a:off x="8369199" y="2163299"/>
            <a:ext cx="1904852" cy="8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Aircraft </a:t>
            </a:r>
            <a:r>
              <a:rPr lang="en-US" sz="1400" u="sng" dirty="0">
                <a:latin typeface="+mj-lt"/>
              </a:rPr>
              <a:t>data ontology</a:t>
            </a:r>
          </a:p>
          <a:p>
            <a:r>
              <a:rPr lang="en-US" sz="1400" dirty="0">
                <a:latin typeface="+mj-lt"/>
              </a:rPr>
              <a:t>Schema: XSD</a:t>
            </a:r>
          </a:p>
          <a:p>
            <a:r>
              <a:rPr lang="en-US" sz="1400" dirty="0">
                <a:latin typeface="+mj-lt"/>
              </a:rPr>
              <a:t>Data: XML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7622434B-4141-47CB-ABE3-D9FFCBD7D10E}"/>
              </a:ext>
            </a:extLst>
          </p:cNvPr>
          <p:cNvSpPr txBox="1">
            <a:spLocks/>
          </p:cNvSpPr>
          <p:nvPr/>
        </p:nvSpPr>
        <p:spPr bwMode="auto">
          <a:xfrm>
            <a:off x="4729435" y="2163299"/>
            <a:ext cx="3384376" cy="42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Aircraft design </a:t>
            </a:r>
            <a:r>
              <a:rPr lang="en-US" sz="1400" u="sng" dirty="0">
                <a:latin typeface="+mj-lt"/>
              </a:rPr>
              <a:t>tool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Python</a:t>
            </a: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30AFD71E-04E1-4EE0-9ECE-14226C64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06" y="3702277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E8B05BC-3C93-47AA-9178-B73709B8B6C1}"/>
              </a:ext>
            </a:extLst>
          </p:cNvPr>
          <p:cNvSpPr/>
          <p:nvPr/>
        </p:nvSpPr>
        <p:spPr>
          <a:xfrm>
            <a:off x="2388923" y="3386692"/>
            <a:ext cx="1289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TiXI</a:t>
            </a:r>
            <a:endParaRPr lang="de-DE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307D8FD5-93F1-442E-8013-FDB11821DBC0}"/>
              </a:ext>
            </a:extLst>
          </p:cNvPr>
          <p:cNvSpPr txBox="1">
            <a:spLocks/>
          </p:cNvSpPr>
          <p:nvPr/>
        </p:nvSpPr>
        <p:spPr bwMode="auto">
          <a:xfrm>
            <a:off x="6182574" y="4350349"/>
            <a:ext cx="4061976" cy="142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TiGL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GL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G</a:t>
            </a:r>
            <a:r>
              <a:rPr lang="en-US" sz="1400" dirty="0">
                <a:latin typeface="+mj-lt"/>
              </a:rPr>
              <a:t>eometry </a:t>
            </a:r>
            <a:r>
              <a:rPr lang="en-US" sz="1400" b="1" u="sng" dirty="0">
                <a:latin typeface="+mj-lt"/>
              </a:rPr>
              <a:t>L</a:t>
            </a:r>
            <a:r>
              <a:rPr lang="en-US" sz="1400" u="sng" dirty="0">
                <a:latin typeface="+mj-lt"/>
              </a:rPr>
              <a:t>ibrary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Based on </a:t>
            </a:r>
            <a:r>
              <a:rPr lang="en-US" sz="1400" dirty="0" err="1">
                <a:latin typeface="+mj-lt"/>
              </a:rPr>
              <a:t>OpenCascade</a:t>
            </a:r>
            <a:endParaRPr lang="en-US" sz="1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(Additional) methods for geometric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Viewer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411938FC-FB18-4E85-910D-FCA9F1E4D8E0}"/>
              </a:ext>
            </a:extLst>
          </p:cNvPr>
          <p:cNvSpPr txBox="1">
            <a:spLocks/>
          </p:cNvSpPr>
          <p:nvPr/>
        </p:nvSpPr>
        <p:spPr bwMode="auto">
          <a:xfrm>
            <a:off x="1903492" y="4410268"/>
            <a:ext cx="2861695" cy="105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TiXI</a:t>
            </a:r>
            <a:r>
              <a:rPr lang="en-US" sz="1400" dirty="0">
                <a:latin typeface="+mj-lt"/>
              </a:rPr>
              <a:t>: </a:t>
            </a:r>
            <a:r>
              <a:rPr lang="en-US" sz="1400" b="1" dirty="0" err="1">
                <a:latin typeface="+mj-lt"/>
              </a:rPr>
              <a:t>Ti</a:t>
            </a:r>
            <a:r>
              <a:rPr lang="en-US" sz="1400" dirty="0" err="1">
                <a:latin typeface="+mj-lt"/>
              </a:rPr>
              <a:t>XI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u="sng" dirty="0">
                <a:latin typeface="+mj-lt"/>
              </a:rPr>
              <a:t>X</a:t>
            </a:r>
            <a:r>
              <a:rPr lang="en-US" sz="1400" u="sng" dirty="0">
                <a:latin typeface="+mj-lt"/>
              </a:rPr>
              <a:t>ML </a:t>
            </a:r>
            <a:r>
              <a:rPr lang="en-US" sz="1400" b="1" u="sng" dirty="0">
                <a:latin typeface="+mj-lt"/>
              </a:rPr>
              <a:t>I</a:t>
            </a:r>
            <a:r>
              <a:rPr lang="en-US" sz="1400" u="sng" dirty="0">
                <a:latin typeface="+mj-lt"/>
              </a:rPr>
              <a:t>nterface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j-lt"/>
              </a:rPr>
              <a:t>Extends LibXML2 with individual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19029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CPACS: Common </a:t>
            </a:r>
            <a:r>
              <a:rPr lang="de-DE" dirty="0" err="1"/>
              <a:t>Parametric</a:t>
            </a:r>
            <a:r>
              <a:rPr lang="de-DE" dirty="0"/>
              <a:t> </a:t>
            </a:r>
            <a:r>
              <a:rPr lang="de-DE" dirty="0" err="1"/>
              <a:t>Aircraft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67" name="Rectangle 66"/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87" name="Rectangle 86"/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49" idx="3"/>
              <a:endCxn id="114" idx="1"/>
            </p:cNvCxnSpPr>
            <p:nvPr/>
          </p:nvCxnSpPr>
          <p:spPr>
            <a:xfrm>
              <a:off x="6276182" y="2414905"/>
              <a:ext cx="3749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execute analysis</a:t>
            </a:r>
          </a:p>
        </p:txBody>
      </p:sp>
      <p:cxnSp>
        <p:nvCxnSpPr>
          <p:cNvPr id="165" name="Straight Arrow Connector 164"/>
          <p:cNvCxnSpPr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8" name="Straight Arrow Connector 157"/>
            <p:cNvCxnSpPr>
              <a:stCxn id="87" idx="1"/>
              <a:endCxn id="135" idx="3"/>
            </p:cNvCxnSpPr>
            <p:nvPr/>
          </p:nvCxnSpPr>
          <p:spPr>
            <a:xfrm flipH="1" flipV="1">
              <a:off x="7905517" y="4735783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35" idx="1"/>
              <a:endCxn id="43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940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&gt; CPACS Workshop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XSD </a:t>
            </a:r>
            <a:r>
              <a:rPr lang="de-DE" dirty="0" err="1"/>
              <a:t>and</a:t>
            </a:r>
            <a:r>
              <a:rPr lang="de-DE" dirty="0"/>
              <a:t> 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1" y="1197546"/>
            <a:ext cx="6696744" cy="49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45002"/>
      </p:ext>
    </p:extLst>
  </p:cSld>
  <p:clrMapOvr>
    <a:masterClrMapping/>
  </p:clrMapOvr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10E0A5B-51D0-4A24-862C-0D9D8D0E965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983</Words>
  <Application>Microsoft Office PowerPoint</Application>
  <PresentationFormat>Benutzerdefiniert</PresentationFormat>
  <Paragraphs>295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</vt:lpstr>
      <vt:lpstr>Consolas</vt:lpstr>
      <vt:lpstr>Wingdings</vt:lpstr>
      <vt:lpstr>ヒラギノ角ゴ Pro W3</vt:lpstr>
      <vt:lpstr>DLR-Präsentation 16:9 Englisch</vt:lpstr>
      <vt:lpstr>CPACS Introduction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PowerPoint-Präsentation</vt:lpstr>
      <vt:lpstr>CPACS: Common Parametric Aircraft Configuration Schema</vt:lpstr>
      <vt:lpstr>XSD and XML</vt:lpstr>
      <vt:lpstr>Using CPACS for parametric design</vt:lpstr>
      <vt:lpstr>Using CPACS for parametric design</vt:lpstr>
      <vt:lpstr>Using CPACS for parametric design</vt:lpstr>
      <vt:lpstr>CPACS</vt:lpstr>
      <vt:lpstr>CPACS eco-system documentation, support, development</vt:lpstr>
      <vt:lpstr>Data modeling via XML</vt:lpstr>
      <vt:lpstr>XSD and XML</vt:lpstr>
      <vt:lpstr>XSD and XML</vt:lpstr>
      <vt:lpstr>XSD and XML</vt:lpstr>
      <vt:lpstr>XSD and XML</vt:lpstr>
      <vt:lpstr>XSD and XML</vt:lpstr>
      <vt:lpstr>Development process</vt:lpstr>
      <vt:lpstr>Development process</vt:lpstr>
      <vt:lpstr>Development process</vt:lpstr>
      <vt:lpstr>Development process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Lorerumetur acipitis am rest et  explabore expliam, tem quis et ut enisto</dc:title>
  <dc:creator>Moerland, Erwin</dc:creator>
  <cp:lastModifiedBy>Alder, Marko</cp:lastModifiedBy>
  <cp:revision>202</cp:revision>
  <cp:lastPrinted>2019-09-26T09:53:20Z</cp:lastPrinted>
  <dcterms:created xsi:type="dcterms:W3CDTF">2012-06-19T06:51:55Z</dcterms:created>
  <dcterms:modified xsi:type="dcterms:W3CDTF">2020-11-26T11:17:29Z</dcterms:modified>
</cp:coreProperties>
</file>